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16"/>
  </p:notesMasterIdLst>
  <p:sldIdLst>
    <p:sldId id="291" r:id="rId2"/>
    <p:sldId id="290" r:id="rId3"/>
    <p:sldId id="289" r:id="rId4"/>
    <p:sldId id="267" r:id="rId5"/>
    <p:sldId id="268" r:id="rId6"/>
    <p:sldId id="279" r:id="rId7"/>
    <p:sldId id="269" r:id="rId8"/>
    <p:sldId id="292" r:id="rId9"/>
    <p:sldId id="271" r:id="rId10"/>
    <p:sldId id="273" r:id="rId11"/>
    <p:sldId id="293" r:id="rId12"/>
    <p:sldId id="294" r:id="rId13"/>
    <p:sldId id="281" r:id="rId14"/>
    <p:sldId id="295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2C81E8"/>
    <a:srgbClr val="FFA7C4"/>
    <a:srgbClr val="FF6699"/>
    <a:srgbClr val="E89038"/>
    <a:srgbClr val="F6DA8A"/>
    <a:srgbClr val="CBA9E5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023" autoAdjust="0"/>
  </p:normalViewPr>
  <p:slideViewPr>
    <p:cSldViewPr snapToGrid="0">
      <p:cViewPr varScale="1">
        <p:scale>
          <a:sx n="103" d="100"/>
          <a:sy n="103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25CBF-B1EC-425E-925D-9DA2F7E1C449}" type="datetimeFigureOut">
              <a:rPr lang="pl-PL" smtClean="0"/>
              <a:t>13.10.2021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1EC2B-AF8F-4697-ADB8-DAB0D2A238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11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2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5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166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544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40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41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83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0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7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3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9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73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48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46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2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7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4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246DC6-3797-4D4E-8BBF-6B6110E1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</a:rPr>
              <a:t>Oczyszczanie ścieków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9786085-0CE9-4738-AD12-2FC66AFFB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376" y="0"/>
            <a:ext cx="2297392" cy="225800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A83FD21-6DA9-48C0-9292-682C72DF1577}"/>
              </a:ext>
            </a:extLst>
          </p:cNvPr>
          <p:cNvSpPr txBox="1"/>
          <p:nvPr/>
        </p:nvSpPr>
        <p:spPr>
          <a:xfrm>
            <a:off x="5368292" y="1719399"/>
            <a:ext cx="4232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2"/>
                </a:solidFill>
              </a:rPr>
              <a:t>Cześć !</a:t>
            </a:r>
          </a:p>
          <a:p>
            <a:r>
              <a:rPr lang="pl-PL" sz="1600" b="1" dirty="0">
                <a:solidFill>
                  <a:schemeClr val="accent2"/>
                </a:solidFill>
              </a:rPr>
              <a:t>Mam na imię Kropelka i jestem przedstawicielką Rejonowego Przedsiębiorstwa Komunalnego w Złotoryi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33B39A-CA91-461B-9703-EE06CACAFB70}"/>
              </a:ext>
            </a:extLst>
          </p:cNvPr>
          <p:cNvSpPr txBox="1"/>
          <p:nvPr/>
        </p:nvSpPr>
        <p:spPr>
          <a:xfrm>
            <a:off x="802433" y="3280996"/>
            <a:ext cx="91626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solidFill>
                  <a:srgbClr val="002060"/>
                </a:solidFill>
              </a:rPr>
              <a:t>	Moja codzienna podróż jest bardzo ciekawa i możliwa dzięki temu, że w Waszej miejscowości wybudowano kanalizację. </a:t>
            </a:r>
          </a:p>
          <a:p>
            <a:br>
              <a:rPr lang="pl-PL" sz="1600" dirty="0">
                <a:solidFill>
                  <a:srgbClr val="002060"/>
                </a:solidFill>
              </a:rPr>
            </a:br>
            <a:r>
              <a:rPr lang="pl-PL" sz="1600" dirty="0">
                <a:solidFill>
                  <a:srgbClr val="002060"/>
                </a:solidFill>
              </a:rPr>
              <a:t>	Swoją niezwykłą przygodę zaczynam już w Twoim domu! Dzięki mnie możesz brać kąpiel, zmywać naczynia czy też prać swoje ubrania. Wykonując te czynności sprawiasz, że dołączają </a:t>
            </a:r>
          </a:p>
          <a:p>
            <a:r>
              <a:rPr lang="pl-PL" sz="1600" dirty="0">
                <a:solidFill>
                  <a:srgbClr val="002060"/>
                </a:solidFill>
              </a:rPr>
              <a:t>do mnie nowi towarzysze, czyli inne substancje, które znajdowały się wcześniej w Twoim jedzeniu, paście do zębów czy proszku do prania. </a:t>
            </a:r>
            <a:br>
              <a:rPr lang="pl-PL" sz="1600" dirty="0">
                <a:solidFill>
                  <a:srgbClr val="002060"/>
                </a:solidFill>
              </a:rPr>
            </a:br>
            <a:endParaRPr lang="pl-PL" sz="1600" dirty="0">
              <a:solidFill>
                <a:srgbClr val="002060"/>
              </a:solidFill>
            </a:endParaRPr>
          </a:p>
          <a:p>
            <a:r>
              <a:rPr lang="pl-PL" sz="1600" dirty="0">
                <a:solidFill>
                  <a:srgbClr val="002060"/>
                </a:solidFill>
              </a:rPr>
              <a:t>	Wraz z nimi płynę następnie poprzez labirynt rur kanalizacyjnych spotykając po drodze inne zabrudzone kropelki, które wypłynęły z domu Twoich kolegów i sąsiadów. </a:t>
            </a:r>
            <a:br>
              <a:rPr lang="pl-PL" sz="1600" dirty="0">
                <a:solidFill>
                  <a:srgbClr val="002060"/>
                </a:solidFill>
              </a:rPr>
            </a:br>
            <a:r>
              <a:rPr lang="pl-PL" sz="1600" dirty="0">
                <a:solidFill>
                  <a:srgbClr val="002060"/>
                </a:solidFill>
              </a:rPr>
              <a:t>	</a:t>
            </a:r>
          </a:p>
          <a:p>
            <a:pPr algn="just"/>
            <a:r>
              <a:rPr lang="pl-PL" sz="1600" dirty="0">
                <a:solidFill>
                  <a:srgbClr val="002060"/>
                </a:solidFill>
              </a:rPr>
              <a:t>	Takie zabrudzone kropelki dorośli określają jako </a:t>
            </a:r>
            <a:r>
              <a:rPr lang="pl-PL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ścieki surowe</a:t>
            </a:r>
            <a:r>
              <a:rPr lang="pl-PL" sz="1600" dirty="0">
                <a:solidFill>
                  <a:srgbClr val="002060"/>
                </a:solidFill>
              </a:rPr>
              <a:t>, które wspólnie podróżują </a:t>
            </a:r>
          </a:p>
          <a:p>
            <a:pPr algn="just"/>
            <a:r>
              <a:rPr lang="pl-PL" sz="1600" dirty="0">
                <a:solidFill>
                  <a:srgbClr val="002060"/>
                </a:solidFill>
              </a:rPr>
              <a:t>do oczyszczalni ścieków…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7B2CBD0C-D08B-4395-9095-713277834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49" y="1569849"/>
            <a:ext cx="3419371" cy="10913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027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78" y="157942"/>
            <a:ext cx="5972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365489" y="906452"/>
            <a:ext cx="9209563" cy="561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b="1" dirty="0">
                <a:ln w="22225">
                  <a:solidFill>
                    <a:srgbClr val="E89038"/>
                  </a:solidFill>
                  <a:prstDash val="solid"/>
                </a:ln>
                <a:solidFill>
                  <a:srgbClr val="F6DA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GOSPODARKA OSADOWA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2E8E4C1-FADE-4367-9304-7EFF7FF7B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78820">
            <a:off x="3703547" y="2544411"/>
            <a:ext cx="1744596" cy="17146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"/>
          <a:stretch/>
        </p:blipFill>
        <p:spPr>
          <a:xfrm>
            <a:off x="365489" y="1467863"/>
            <a:ext cx="3825511" cy="261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D0BCD5A-4097-47A7-BD6A-3BA2554F3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4" y="4241846"/>
            <a:ext cx="3886315" cy="261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6D7F3E3A-4413-4F85-9894-838A3F874E01}"/>
              </a:ext>
            </a:extLst>
          </p:cNvPr>
          <p:cNvSpPr/>
          <p:nvPr/>
        </p:nvSpPr>
        <p:spPr>
          <a:xfrm>
            <a:off x="4686300" y="118715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Obiekt: </a:t>
            </a:r>
            <a:r>
              <a:rPr lang="pl-PL" sz="1600" dirty="0">
                <a:solidFill>
                  <a:srgbClr val="002060"/>
                </a:solidFill>
              </a:rPr>
              <a:t>komory tlenowej stabilizacji osadu, place składowania </a:t>
            </a:r>
            <a:r>
              <a:rPr lang="pl-PL" sz="1600" dirty="0">
                <a:solidFill>
                  <a:schemeClr val="tx2"/>
                </a:solidFill>
              </a:rPr>
              <a:t>osadu</a:t>
            </a:r>
            <a:r>
              <a:rPr lang="pl-PL" sz="1600" dirty="0">
                <a:solidFill>
                  <a:srgbClr val="002060"/>
                </a:solidFill>
              </a:rPr>
              <a:t>, budynek pras</a:t>
            </a:r>
          </a:p>
          <a:p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Proces: </a:t>
            </a:r>
            <a:r>
              <a:rPr lang="pl-PL" sz="1600" dirty="0">
                <a:solidFill>
                  <a:srgbClr val="002060"/>
                </a:solidFill>
              </a:rPr>
              <a:t>stabilizacja osadu, odwadnianie osadu</a:t>
            </a:r>
          </a:p>
          <a:p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Odpad: </a:t>
            </a:r>
            <a:r>
              <a:rPr lang="pl-PL" sz="1600" dirty="0">
                <a:solidFill>
                  <a:srgbClr val="002060"/>
                </a:solidFill>
              </a:rPr>
              <a:t>ustabilizowany komunalny osad ściekowy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E6525363-F946-4C8A-AAD3-39CE4F5E4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5160973"/>
            <a:ext cx="4476750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8437EB0-D798-4BD7-9A2E-25ECB25A7C25}"/>
              </a:ext>
            </a:extLst>
          </p:cNvPr>
          <p:cNvSpPr txBox="1"/>
          <p:nvPr/>
        </p:nvSpPr>
        <p:spPr>
          <a:xfrm>
            <a:off x="5765260" y="2633806"/>
            <a:ext cx="41978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2060"/>
                </a:solidFill>
              </a:rPr>
              <a:t>Nadmiar osadu ściekowego przepompowywany jest do zbiorników, gdzie poprzez natlenianie następuje rozkład zanieczyszczeń organicznych. Następnie osad zostaje sprasowany, zeskładowany na placach odwadniania osadu i wywieziony z terenu oczyszczalni.</a:t>
            </a:r>
          </a:p>
        </p:txBody>
      </p:sp>
    </p:spTree>
    <p:extLst>
      <p:ext uri="{BB962C8B-B14F-4D97-AF65-F5344CB8AC3E}">
        <p14:creationId xmlns:p14="http://schemas.microsoft.com/office/powerpoint/2010/main" val="271570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DA8539-419B-4800-A77B-9C3C667B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894541" cy="61912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Laboratorium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BECFC4A-DBDE-4106-8697-3243FFC07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09" y="1228725"/>
            <a:ext cx="4257675" cy="319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8B8AAA5-8004-497B-AC35-F07C63D0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262" y="1246117"/>
            <a:ext cx="4257675" cy="315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3BB644C-8DF6-4D4F-A9FC-23471744D026}"/>
              </a:ext>
            </a:extLst>
          </p:cNvPr>
          <p:cNvSpPr txBox="1"/>
          <p:nvPr/>
        </p:nvSpPr>
        <p:spPr>
          <a:xfrm>
            <a:off x="494522" y="4800600"/>
            <a:ext cx="9573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2060"/>
                </a:solidFill>
              </a:rPr>
              <a:t>W laboratorium codziennie przeprowadzane są analizy jakości ścieków surowych i oczyszczonych.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4A30018-B65F-4A77-AE02-F51B10E61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310" y="5221747"/>
            <a:ext cx="1499129" cy="149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0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4FDF14-24D2-47BE-86EF-A9FB05C36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799666" cy="61912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Zrzut ścieków oczyszczonych 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9E2FFBC-4F94-4A59-9A47-E5353D2DA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9150" y="1428750"/>
            <a:ext cx="4200525" cy="265747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115F385-41E9-4CCD-AF30-A8C39EA635E3}"/>
              </a:ext>
            </a:extLst>
          </p:cNvPr>
          <p:cNvSpPr txBox="1"/>
          <p:nvPr/>
        </p:nvSpPr>
        <p:spPr>
          <a:xfrm>
            <a:off x="5029200" y="4210956"/>
            <a:ext cx="392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2060"/>
                </a:solidFill>
              </a:rPr>
              <a:t>Rzeka Kaczawa po zrzucie ścieków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36AE732-FE67-4A90-B3D5-541794F62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1428750"/>
            <a:ext cx="1744596" cy="17146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3B76392-3629-427D-A2BF-EBDA36E0E9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03" t="41667" r="6297"/>
          <a:stretch/>
        </p:blipFill>
        <p:spPr>
          <a:xfrm>
            <a:off x="677334" y="2922455"/>
            <a:ext cx="3209925" cy="312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2793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D11ADC6-7933-4411-944E-BAE65C4F2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924" y="916053"/>
            <a:ext cx="1744596" cy="1714689"/>
          </a:xfrm>
          <a:prstGeom prst="rect">
            <a:avLst/>
          </a:prstGeo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612775" y="935727"/>
            <a:ext cx="8195324" cy="561411"/>
          </a:xfrm>
        </p:spPr>
        <p:txBody>
          <a:bodyPr>
            <a:normAutofit fontScale="90000"/>
          </a:bodyPr>
          <a:lstStyle/>
          <a:p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Pojazd do udrażniania i mycia kanalizacji sanitarnej </a:t>
            </a:r>
            <a:b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odsysaniem nieczystości stałych i płynnych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78" y="157942"/>
            <a:ext cx="5972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Pojazd specjalistyczny do ciÅnieniowego mycia kanaÅÃ³w z odsysaniem nieczystoÅci staÅych i pÅynny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Pojazd specjalistyczny do ciÅnieniowego mycia kanaÅÃ³w z odsysaniem nieczystoÅci staÅych i pÅynny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7" descr="ZnajdÄ zator w kanalizacji bez rozkopÃ³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4" name="Picture 8" descr="C:\Users\Pepe\Desktop\4a48364432c6934b3e9b1f6480c93caa56272d3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8451" b="18122"/>
          <a:stretch/>
        </p:blipFill>
        <p:spPr bwMode="auto">
          <a:xfrm>
            <a:off x="819141" y="2258565"/>
            <a:ext cx="3798888" cy="302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Pepe\Desktop\POJAZ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86"/>
          <a:stretch/>
        </p:blipFill>
        <p:spPr bwMode="auto">
          <a:xfrm>
            <a:off x="5128182" y="2464894"/>
            <a:ext cx="4081261" cy="343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454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DD58FBB-1226-4B14-8D59-B612A482F305}"/>
              </a:ext>
            </a:extLst>
          </p:cNvPr>
          <p:cNvSpPr txBox="1"/>
          <p:nvPr/>
        </p:nvSpPr>
        <p:spPr>
          <a:xfrm>
            <a:off x="638174" y="692788"/>
            <a:ext cx="8353425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4000" b="1" dirty="0">
                <a:ln/>
                <a:solidFill>
                  <a:srgbClr val="2C81E8"/>
                </a:solidFill>
              </a:rPr>
              <a:t>DROGIE DZIECI</a:t>
            </a:r>
            <a:r>
              <a:rPr lang="pl-PL" sz="4000" b="1" dirty="0">
                <a:ln/>
                <a:solidFill>
                  <a:srgbClr val="2C81E8"/>
                </a:solidFill>
                <a:sym typeface="Wingdings" panose="05000000000000000000" pitchFamily="2" charset="2"/>
              </a:rPr>
              <a:t> </a:t>
            </a:r>
            <a:br>
              <a:rPr lang="pl-PL" sz="4000" b="1" dirty="0">
                <a:ln/>
                <a:solidFill>
                  <a:srgbClr val="2C81E8"/>
                </a:solidFill>
              </a:rPr>
            </a:br>
            <a:endParaRPr lang="pl-PL" sz="4000" b="1" dirty="0">
              <a:ln/>
              <a:solidFill>
                <a:srgbClr val="2C81E8"/>
              </a:solidFill>
            </a:endParaRPr>
          </a:p>
          <a:p>
            <a:pPr algn="ctr"/>
            <a:r>
              <a:rPr lang="pl-PL" sz="4000" b="1" dirty="0">
                <a:ln/>
                <a:solidFill>
                  <a:srgbClr val="2C81E8"/>
                </a:solidFill>
              </a:rPr>
              <a:t>DZIĘKUJĘ ZA UWAGĘ</a:t>
            </a:r>
            <a:br>
              <a:rPr lang="pl-PL" sz="4000" b="1" dirty="0">
                <a:ln/>
                <a:solidFill>
                  <a:srgbClr val="2C81E8"/>
                </a:solidFill>
              </a:rPr>
            </a:br>
            <a:br>
              <a:rPr lang="pl-PL" sz="4000" b="1" dirty="0">
                <a:ln/>
                <a:solidFill>
                  <a:srgbClr val="2C81E8"/>
                </a:solidFill>
              </a:rPr>
            </a:br>
            <a:r>
              <a:rPr lang="pl-PL" sz="4000" b="1" dirty="0">
                <a:ln/>
                <a:solidFill>
                  <a:srgbClr val="2C81E8"/>
                </a:solidFill>
              </a:rPr>
              <a:t>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43D03ED-7446-4CFA-8D5F-8F5792188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686" y="3308055"/>
            <a:ext cx="2979859" cy="29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ED98CB-FACF-4CC6-AB61-1C0649E4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60" y="273698"/>
            <a:ext cx="8186748" cy="67802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Dziś oprowadzę Was po oczyszczalni ścieków w Złotoryi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F6D2E9D-3FB6-43F2-B34E-F3E578DE0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38" y="1647403"/>
            <a:ext cx="5065256" cy="3973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4B99EDE-6BF7-4730-B269-2A182AF69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094" y="758890"/>
            <a:ext cx="1775257" cy="1744824"/>
          </a:xfrm>
          <a:prstGeom prst="rect">
            <a:avLst/>
          </a:prstGeom>
        </p:spPr>
      </p:pic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id="{9BEFB333-B0A2-4231-8001-49C8E2D00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816" y="2503714"/>
            <a:ext cx="4541260" cy="3903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183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95A1A6-60C6-4930-8ECE-D31E84D9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6016"/>
          </a:xfrm>
        </p:spPr>
        <p:txBody>
          <a:bodyPr/>
          <a:lstStyle/>
          <a:p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Oczyszczanie mechaniczne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0F50C9B-9C77-498F-B449-5EAEC3FA6704}"/>
              </a:ext>
            </a:extLst>
          </p:cNvPr>
          <p:cNvSpPr txBox="1"/>
          <p:nvPr/>
        </p:nvSpPr>
        <p:spPr>
          <a:xfrm>
            <a:off x="970383" y="1427584"/>
            <a:ext cx="4348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Obiekt: </a:t>
            </a:r>
            <a:r>
              <a:rPr lang="pl-PL" dirty="0">
                <a:solidFill>
                  <a:srgbClr val="002060"/>
                </a:solidFill>
              </a:rPr>
              <a:t>Budynek krat i punkt zlewny</a:t>
            </a:r>
          </a:p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Proces: </a:t>
            </a:r>
            <a:r>
              <a:rPr lang="pl-PL" dirty="0">
                <a:solidFill>
                  <a:srgbClr val="002060"/>
                </a:solidFill>
              </a:rPr>
              <a:t>cedzenie </a:t>
            </a:r>
          </a:p>
          <a:p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Odpad: </a:t>
            </a:r>
            <a:r>
              <a:rPr lang="pl-PL" dirty="0" err="1">
                <a:solidFill>
                  <a:srgbClr val="002060"/>
                </a:solidFill>
              </a:rPr>
              <a:t>skratki</a:t>
            </a:r>
            <a:endParaRPr lang="pl-PL" dirty="0">
              <a:solidFill>
                <a:srgbClr val="002060"/>
              </a:solidFill>
            </a:endParaRPr>
          </a:p>
          <a:p>
            <a:r>
              <a:rPr lang="pl-PL" dirty="0"/>
              <a:t> 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BB3C6CF-3C1F-4D55-B107-AD469BBE2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1212310"/>
            <a:ext cx="4298334" cy="166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8A133F7-1338-4DA4-8290-A29654D06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764" y="2248498"/>
            <a:ext cx="754542" cy="580417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1E96229-52EA-433C-B8E1-823391783750}"/>
              </a:ext>
            </a:extLst>
          </p:cNvPr>
          <p:cNvSpPr txBox="1"/>
          <p:nvPr/>
        </p:nvSpPr>
        <p:spPr>
          <a:xfrm>
            <a:off x="815496" y="3181910"/>
            <a:ext cx="8960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	Na kratach odbywa się poprzez wykorzystanie procesu cedzenia usuwanie substancji stałych o stosunkowo dużych rozmiarach, takich jak: części owoców i warzyw, kawałki drewna, papier, tworzywa sztuczne itp. Zatrzymane zanieczyszczenia transportowane są do </a:t>
            </a:r>
            <a:r>
              <a:rPr lang="pl-PL" sz="16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prasopłuczki</a:t>
            </a:r>
            <a:r>
              <a:rPr lang="pl-PL" sz="16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, która płucze i odwadnia </a:t>
            </a:r>
            <a:r>
              <a:rPr lang="pl-PL" sz="16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skratki</a:t>
            </a:r>
            <a:r>
              <a:rPr lang="pl-PL" sz="16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43682F2-FCFC-494A-BD16-0C344537D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558" t="27301" r="14656" b="20302"/>
          <a:stretch/>
        </p:blipFill>
        <p:spPr>
          <a:xfrm>
            <a:off x="5981395" y="4048466"/>
            <a:ext cx="3434979" cy="196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6FE6DCD-B30A-4E82-A1EB-F502EA00C4E0}"/>
              </a:ext>
            </a:extLst>
          </p:cNvPr>
          <p:cNvSpPr txBox="1"/>
          <p:nvPr/>
        </p:nvSpPr>
        <p:spPr>
          <a:xfrm>
            <a:off x="7205764" y="6045022"/>
            <a:ext cx="163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rgbClr val="002060"/>
                </a:solidFill>
              </a:rPr>
              <a:t>Skratki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46D75FE-CF3A-49E3-BAD4-B0A153080338}"/>
              </a:ext>
            </a:extLst>
          </p:cNvPr>
          <p:cNvSpPr txBox="1"/>
          <p:nvPr/>
        </p:nvSpPr>
        <p:spPr>
          <a:xfrm>
            <a:off x="515566" y="4474723"/>
            <a:ext cx="692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Pamiętaj !!!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4628B47-6236-4661-A112-1CE257617ABC}"/>
              </a:ext>
            </a:extLst>
          </p:cNvPr>
          <p:cNvSpPr txBox="1"/>
          <p:nvPr/>
        </p:nvSpPr>
        <p:spPr>
          <a:xfrm>
            <a:off x="515566" y="4783324"/>
            <a:ext cx="5963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2060"/>
                </a:solidFill>
              </a:rPr>
              <a:t>Nie wyrzucaj do kanalizacji odpadów stałych takich jak: 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8B68705-0DF9-4295-B804-03A9DA0B739A}"/>
              </a:ext>
            </a:extLst>
          </p:cNvPr>
          <p:cNvSpPr txBox="1"/>
          <p:nvPr/>
        </p:nvSpPr>
        <p:spPr>
          <a:xfrm>
            <a:off x="596449" y="5196007"/>
            <a:ext cx="5801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solidFill>
                  <a:srgbClr val="002060"/>
                </a:solidFill>
              </a:rPr>
              <a:t>Szkło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solidFill>
                  <a:srgbClr val="002060"/>
                </a:solidFill>
              </a:rPr>
              <a:t>Patyczki do czyszczenia uszu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solidFill>
                  <a:srgbClr val="002060"/>
                </a:solidFill>
              </a:rPr>
              <a:t>Papier (makulatura)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solidFill>
                  <a:srgbClr val="002060"/>
                </a:solidFill>
              </a:rPr>
              <a:t>Żwir </a:t>
            </a:r>
          </a:p>
          <a:p>
            <a:r>
              <a:rPr lang="pl-PL" sz="1600" dirty="0">
                <a:solidFill>
                  <a:srgbClr val="FF0000"/>
                </a:solidFill>
              </a:rPr>
              <a:t>               To utrudnia nam oczyszczanie ścieków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630214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3336" y="1671324"/>
            <a:ext cx="3751988" cy="366480"/>
          </a:xfrm>
        </p:spPr>
        <p:txBody>
          <a:bodyPr>
            <a:normAutofit/>
          </a:bodyPr>
          <a:lstStyle/>
          <a:p>
            <a:r>
              <a:rPr lang="pl-PL" dirty="0"/>
              <a:t>Budynek przed modernizacją</a:t>
            </a:r>
          </a:p>
        </p:txBody>
      </p:sp>
      <p:pic>
        <p:nvPicPr>
          <p:cNvPr id="5" name="Obraz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65" y="160844"/>
            <a:ext cx="5972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503987" y="986389"/>
            <a:ext cx="8610829" cy="561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b="1" dirty="0">
                <a:ln w="22225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BUDYNEK KRAT I PIASKOWNIKÓW</a:t>
            </a: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4A9BA136-BC16-4B2D-8613-71544B587B1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19"/>
          <a:stretch/>
        </p:blipFill>
        <p:spPr>
          <a:xfrm>
            <a:off x="694148" y="2115526"/>
            <a:ext cx="4093981" cy="213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2" r="43450" b="40606"/>
          <a:stretch/>
        </p:blipFill>
        <p:spPr>
          <a:xfrm>
            <a:off x="5198814" y="2114421"/>
            <a:ext cx="5170871" cy="221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AEBE04E-1561-49EE-8DE4-9F20222BF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348" y="334806"/>
            <a:ext cx="1744596" cy="1714689"/>
          </a:xfrm>
          <a:prstGeom prst="rect">
            <a:avLst/>
          </a:prstGeom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198814" y="1690749"/>
            <a:ext cx="3416533" cy="36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Budynek po modernizacji</a:t>
            </a:r>
          </a:p>
        </p:txBody>
      </p:sp>
      <p:pic>
        <p:nvPicPr>
          <p:cNvPr id="14" name="Symbol zastępczy zawartości 4">
            <a:extLst>
              <a:ext uri="{FF2B5EF4-FFF2-40B4-BE49-F238E27FC236}">
                <a16:creationId xmlns:a16="http://schemas.microsoft.com/office/drawing/2014/main" id="{A470105A-8D27-423C-9A01-44908DEB05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r="19900" b="19191"/>
          <a:stretch/>
        </p:blipFill>
        <p:spPr>
          <a:xfrm>
            <a:off x="1587565" y="4298288"/>
            <a:ext cx="2527235" cy="2481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Symbol zastępczy zawartości 4">
            <a:extLst>
              <a:ext uri="{FF2B5EF4-FFF2-40B4-BE49-F238E27FC236}">
                <a16:creationId xmlns:a16="http://schemas.microsoft.com/office/drawing/2014/main" id="{D889A4D8-6275-45D3-A96C-43794A55DD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b="22832"/>
          <a:stretch/>
        </p:blipFill>
        <p:spPr>
          <a:xfrm>
            <a:off x="6027906" y="4382799"/>
            <a:ext cx="3432621" cy="239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381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496810" y="1527460"/>
            <a:ext cx="4774455" cy="366480"/>
          </a:xfrm>
        </p:spPr>
        <p:txBody>
          <a:bodyPr>
            <a:normAutofit/>
          </a:bodyPr>
          <a:lstStyle/>
          <a:p>
            <a:r>
              <a:rPr lang="pl-PL" dirty="0"/>
              <a:t>Piaskowniki przed modernizacją</a:t>
            </a:r>
          </a:p>
        </p:txBody>
      </p:sp>
      <p:pic>
        <p:nvPicPr>
          <p:cNvPr id="6" name="Obraz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78" y="157942"/>
            <a:ext cx="5972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5427674" y="1527460"/>
            <a:ext cx="4181304" cy="36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Piaskowniki po modernizacji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453540" y="957777"/>
            <a:ext cx="8596668" cy="561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b="1" dirty="0">
                <a:ln w="22225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BUDYNEK KRAT I PIASKOWNIKÓW</a:t>
            </a:r>
          </a:p>
          <a:p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id="{3A87E89D-3C9A-4EF3-91F3-8D2630F21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2"/>
          <a:stretch/>
        </p:blipFill>
        <p:spPr>
          <a:xfrm>
            <a:off x="1151826" y="2018727"/>
            <a:ext cx="2997626" cy="194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ymbol zastępczy zawartości 4">
            <a:extLst>
              <a:ext uri="{FF2B5EF4-FFF2-40B4-BE49-F238E27FC236}">
                <a16:creationId xmlns:a16="http://schemas.microsoft.com/office/drawing/2014/main" id="{48724060-DFB4-42BF-8281-3A5A0A4390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33318" r="1600" b="13027"/>
          <a:stretch/>
        </p:blipFill>
        <p:spPr>
          <a:xfrm>
            <a:off x="5298974" y="2018727"/>
            <a:ext cx="4438703" cy="194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7FE83E3-28BF-42A8-9EFE-23067C415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10" y="4478052"/>
            <a:ext cx="3009900" cy="170497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51BBF63-BD25-4B40-9B8F-1AD550E71DAE}"/>
              </a:ext>
            </a:extLst>
          </p:cNvPr>
          <p:cNvSpPr txBox="1"/>
          <p:nvPr/>
        </p:nvSpPr>
        <p:spPr>
          <a:xfrm>
            <a:off x="3234233" y="4478052"/>
            <a:ext cx="7237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2060"/>
                </a:solidFill>
              </a:rPr>
              <a:t>	W piaskowniku zachodzi oddzielenie od ścieków zanieczyszczeń mechanicznych w wyniku opadania frakcji cięższej od ścieków np. piasek, żużel, drobne kamienie, szkło itp. Uwodniony piasek podlega procesom płukania i odwodnienia w separatorze.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5BF4B010-638A-47FF-9F53-7C94D8078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439" y="5307633"/>
            <a:ext cx="1300237" cy="127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2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643868" y="1585035"/>
            <a:ext cx="3751988" cy="366480"/>
          </a:xfrm>
        </p:spPr>
        <p:txBody>
          <a:bodyPr>
            <a:normAutofit/>
          </a:bodyPr>
          <a:lstStyle/>
          <a:p>
            <a:r>
              <a:rPr lang="pl-PL" dirty="0"/>
              <a:t>Zbiornik przed modernizacją</a:t>
            </a: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6087879" y="1569251"/>
            <a:ext cx="3416533" cy="36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Zbiornik po modernizacji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599453" y="921551"/>
            <a:ext cx="3953091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ZBIORNIK RETENCYJNY</a:t>
            </a:r>
          </a:p>
        </p:txBody>
      </p:sp>
      <p:pic>
        <p:nvPicPr>
          <p:cNvPr id="1026" name="Picture 2" descr="F:\2016-12-09 przekazanie terenu budowy\DSC00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3" y="2010143"/>
            <a:ext cx="5235075" cy="392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78" y="157942"/>
            <a:ext cx="5972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F:\Raport nr 21\DSCN017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4" t="42141" b="28075"/>
          <a:stretch/>
        </p:blipFill>
        <p:spPr bwMode="auto">
          <a:xfrm>
            <a:off x="6117867" y="4047709"/>
            <a:ext cx="5505129" cy="189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Raport nr 21\DSCN017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35065" r="6100" b="26009"/>
          <a:stretch/>
        </p:blipFill>
        <p:spPr bwMode="auto">
          <a:xfrm>
            <a:off x="6117867" y="2010144"/>
            <a:ext cx="5478562" cy="196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6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78" y="157942"/>
            <a:ext cx="5972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279207" y="805642"/>
            <a:ext cx="7845618" cy="561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BA9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BLOK BIOLOGICZNY – BIOLOGICZNE OCZYSZCZANIE ŚCIEKÓW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17A020A-8985-4C78-80B1-D82AB54C7D24}"/>
              </a:ext>
            </a:extLst>
          </p:cNvPr>
          <p:cNvSpPr txBox="1"/>
          <p:nvPr/>
        </p:nvSpPr>
        <p:spPr>
          <a:xfrm>
            <a:off x="239912" y="1349019"/>
            <a:ext cx="33605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Obiekt: </a:t>
            </a:r>
            <a:r>
              <a:rPr lang="pl-PL" sz="1600" dirty="0">
                <a:solidFill>
                  <a:srgbClr val="002060"/>
                </a:solidFill>
              </a:rPr>
              <a:t>komory biologiczne </a:t>
            </a:r>
          </a:p>
          <a:p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Proces: </a:t>
            </a:r>
            <a:r>
              <a:rPr lang="pl-PL" sz="1600" dirty="0">
                <a:solidFill>
                  <a:srgbClr val="002060"/>
                </a:solidFill>
              </a:rPr>
              <a:t>utlenianie i redukcja zanieczyszczeń</a:t>
            </a:r>
          </a:p>
          <a:p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Odpad: </a:t>
            </a:r>
            <a:r>
              <a:rPr lang="pl-PL" sz="1600" dirty="0">
                <a:solidFill>
                  <a:srgbClr val="002060"/>
                </a:solidFill>
              </a:rPr>
              <a:t>osad biologiczny</a:t>
            </a:r>
          </a:p>
          <a:p>
            <a:r>
              <a:rPr lang="pl-PL" dirty="0"/>
              <a:t> </a:t>
            </a:r>
          </a:p>
          <a:p>
            <a:endParaRPr lang="pl-PL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3EC62B3-1025-438A-AEDA-3EA0697A85FE}"/>
              </a:ext>
            </a:extLst>
          </p:cNvPr>
          <p:cNvSpPr txBox="1"/>
          <p:nvPr/>
        </p:nvSpPr>
        <p:spPr>
          <a:xfrm>
            <a:off x="4217559" y="1287462"/>
            <a:ext cx="5717016" cy="238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solidFill>
                  <a:srgbClr val="002060"/>
                </a:solidFill>
              </a:rPr>
              <a:t>W komorach biologicznych pracują niewidzialni bohaterowie czyli bakterie tworzące tzw. osad czynny. W warunkach tlenowych i beztlenowych wykorzystują zanieczyszczenia (związki węgla, fosforu i azotu) na własne procesy życiowe, tym samym oczyszczając ścieki.</a:t>
            </a:r>
          </a:p>
          <a:p>
            <a:pPr algn="just"/>
            <a:endParaRPr lang="pl-PL" sz="1600" dirty="0"/>
          </a:p>
          <a:p>
            <a:pPr algn="just"/>
            <a:r>
              <a:rPr lang="pl-PL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 biologicznego oczyszczania ścieków:</a:t>
            </a:r>
          </a:p>
          <a:p>
            <a:pPr algn="just"/>
            <a:r>
              <a:rPr lang="pl-PL" sz="1600" dirty="0">
                <a:solidFill>
                  <a:srgbClr val="FF0000"/>
                </a:solidFill>
              </a:rPr>
              <a:t>ścieki surowe + mikroorganizmy = ścieki oczyszczone + nowe mikroorganizmy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95568DA-A039-46EC-B755-B92BB151D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55"/>
          <a:stretch/>
        </p:blipFill>
        <p:spPr>
          <a:xfrm>
            <a:off x="500070" y="2762250"/>
            <a:ext cx="3360537" cy="2909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1D955F6B-ADCB-48D9-B62A-6BDE00EC3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919" y="3676649"/>
            <a:ext cx="3977646" cy="250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402707B-D5EF-4053-990A-404A72D6FFAA}"/>
              </a:ext>
            </a:extLst>
          </p:cNvPr>
          <p:cNvSpPr txBox="1"/>
          <p:nvPr/>
        </p:nvSpPr>
        <p:spPr>
          <a:xfrm>
            <a:off x="6463915" y="6311676"/>
            <a:ext cx="291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Wrotki</a:t>
            </a:r>
            <a:r>
              <a:rPr lang="pl-PL" dirty="0"/>
              <a:t> (Rotifera)</a:t>
            </a:r>
          </a:p>
        </p:txBody>
      </p:sp>
    </p:spTree>
    <p:extLst>
      <p:ext uri="{BB962C8B-B14F-4D97-AF65-F5344CB8AC3E}">
        <p14:creationId xmlns:p14="http://schemas.microsoft.com/office/powerpoint/2010/main" val="40415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73BCEDA-E72A-4077-8EE4-7739A2D56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50" y="3771711"/>
            <a:ext cx="1744596" cy="1714689"/>
          </a:xfrm>
          <a:prstGeom prst="rect">
            <a:avLst/>
          </a:prstGeom>
        </p:spPr>
      </p:pic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908F0952-6B16-4FBA-BABD-79FA5D7E8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 b="13372"/>
          <a:stretch/>
        </p:blipFill>
        <p:spPr>
          <a:xfrm>
            <a:off x="424971" y="1371600"/>
            <a:ext cx="374847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6F2E570-6764-4611-9461-B8055BD36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30909"/>
          <a:stretch/>
        </p:blipFill>
        <p:spPr>
          <a:xfrm>
            <a:off x="4966104" y="1371600"/>
            <a:ext cx="3882621" cy="2492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9C51C4-7CDC-4F48-B530-C31787C1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22909" r="16303" b="48364"/>
          <a:stretch/>
        </p:blipFill>
        <p:spPr>
          <a:xfrm>
            <a:off x="299738" y="4156883"/>
            <a:ext cx="7491712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438B4DD2-5918-430B-87E6-DA43E2BD6412}"/>
              </a:ext>
            </a:extLst>
          </p:cNvPr>
          <p:cNvSpPr txBox="1">
            <a:spLocks/>
          </p:cNvSpPr>
          <p:nvPr/>
        </p:nvSpPr>
        <p:spPr>
          <a:xfrm>
            <a:off x="250632" y="643717"/>
            <a:ext cx="7845618" cy="561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BA9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BLOK BIOLOGICZNY – BIOLOGICZNE OCZYSZCZANIE ŚCIEKÓW</a:t>
            </a:r>
          </a:p>
        </p:txBody>
      </p:sp>
    </p:spTree>
    <p:extLst>
      <p:ext uri="{BB962C8B-B14F-4D97-AF65-F5344CB8AC3E}">
        <p14:creationId xmlns:p14="http://schemas.microsoft.com/office/powerpoint/2010/main" val="1412579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49" y="98947"/>
            <a:ext cx="5972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730515" y="984369"/>
            <a:ext cx="8596668" cy="561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OSADNIKI WTÓRNE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64A8326-6EFB-4CF2-AD83-4DF135359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15" y="3814762"/>
            <a:ext cx="3431910" cy="2642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Pasek ukośny 16">
            <a:extLst>
              <a:ext uri="{FF2B5EF4-FFF2-40B4-BE49-F238E27FC236}">
                <a16:creationId xmlns:a16="http://schemas.microsoft.com/office/drawing/2014/main" id="{CB9DCBE0-F4B9-4D2E-9BC6-63BB6FCD87B3}"/>
              </a:ext>
            </a:extLst>
          </p:cNvPr>
          <p:cNvSpPr/>
          <p:nvPr/>
        </p:nvSpPr>
        <p:spPr>
          <a:xfrm rot="20055755">
            <a:off x="3106962" y="5823449"/>
            <a:ext cx="815007" cy="454497"/>
          </a:xfrm>
          <a:prstGeom prst="diagStripe">
            <a:avLst/>
          </a:prstGeom>
          <a:solidFill>
            <a:srgbClr val="2C81E8"/>
          </a:solidFill>
          <a:ln>
            <a:solidFill>
              <a:srgbClr val="2C8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8156EDA-7F90-4E11-A021-C358AA9EBA43}"/>
              </a:ext>
            </a:extLst>
          </p:cNvPr>
          <p:cNvSpPr txBox="1"/>
          <p:nvPr/>
        </p:nvSpPr>
        <p:spPr>
          <a:xfrm rot="18316159">
            <a:off x="2998605" y="5834318"/>
            <a:ext cx="931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Kaczawa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C60D3B4-58E4-4B2E-89B0-DADE7F3458F5}"/>
              </a:ext>
            </a:extLst>
          </p:cNvPr>
          <p:cNvSpPr txBox="1"/>
          <p:nvPr/>
        </p:nvSpPr>
        <p:spPr>
          <a:xfrm>
            <a:off x="4429124" y="3705225"/>
            <a:ext cx="6448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solidFill>
                  <a:srgbClr val="002060"/>
                </a:solidFill>
              </a:rPr>
              <a:t>	Mieszaninę osadu czynnego i ścieku oczyszczonego przed skierowaniem do rzeki Kaczawy należy rozdzielić. Proces ten zachodzi w osadnikach wtórnych. </a:t>
            </a:r>
          </a:p>
          <a:p>
            <a:pPr algn="just"/>
            <a:r>
              <a:rPr lang="pl-PL" sz="1600" dirty="0">
                <a:solidFill>
                  <a:srgbClr val="002060"/>
                </a:solidFill>
              </a:rPr>
              <a:t>	Bakterie wolno opadają na dno zbiornika, tym samym następuje klarowanie ścieku oczyszczonego.</a:t>
            </a:r>
          </a:p>
          <a:p>
            <a:pPr algn="just"/>
            <a:r>
              <a:rPr lang="pl-PL" sz="1600" dirty="0">
                <a:solidFill>
                  <a:srgbClr val="002060"/>
                </a:solidFill>
              </a:rPr>
              <a:t>	Oczyszczone ścieki wpływają do odbiornika, którym dla Złotoryi jest rzeka Kaczawa.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CC37D4A7-7F9C-446B-8932-4684CB1AD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971" y="7680"/>
            <a:ext cx="1744596" cy="171468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t="27273" r="4576" b="45818"/>
          <a:stretch/>
        </p:blipFill>
        <p:spPr>
          <a:xfrm>
            <a:off x="730515" y="1545780"/>
            <a:ext cx="8720499" cy="188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833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3403</TotalTime>
  <Words>546</Words>
  <Application>Microsoft Office PowerPoint</Application>
  <PresentationFormat>Panoramiczny</PresentationFormat>
  <Paragraphs>62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Calibri</vt:lpstr>
      <vt:lpstr>Trebuchet MS</vt:lpstr>
      <vt:lpstr>Wingdings</vt:lpstr>
      <vt:lpstr>Wingdings 3</vt:lpstr>
      <vt:lpstr>Faseta</vt:lpstr>
      <vt:lpstr>Oczyszczanie ścieków </vt:lpstr>
      <vt:lpstr>Dziś oprowadzę Was po oczyszczalni ścieków w Złotoryi</vt:lpstr>
      <vt:lpstr>Oczyszczanie mechaniczne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Laboratorium</vt:lpstr>
      <vt:lpstr>Zrzut ścieków oczyszczonych </vt:lpstr>
      <vt:lpstr>Pojazd do udrażniania i mycia kanalizacji sanitarnej  z odsysaniem nieczystości stałych i płynnych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PROJEKT: „Modernizacja oczyszczalni ścieków i pompowni ścieków w Złotoryi” nr POIS.02.03.00-00-0069/16</dc:title>
  <dc:creator>Krzysztof Kołodziejczyk</dc:creator>
  <cp:lastModifiedBy>ds</cp:lastModifiedBy>
  <cp:revision>187</cp:revision>
  <cp:lastPrinted>2019-03-12T14:53:06Z</cp:lastPrinted>
  <dcterms:created xsi:type="dcterms:W3CDTF">2017-02-02T10:39:26Z</dcterms:created>
  <dcterms:modified xsi:type="dcterms:W3CDTF">2021-10-13T08:29:56Z</dcterms:modified>
</cp:coreProperties>
</file>